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sldIdLst>
    <p:sldId id="256" r:id="rId2"/>
    <p:sldId id="259" r:id="rId3"/>
    <p:sldId id="260" r:id="rId4"/>
    <p:sldId id="264" r:id="rId5"/>
    <p:sldId id="265" r:id="rId6"/>
    <p:sldId id="257" r:id="rId7"/>
    <p:sldId id="258" r:id="rId8"/>
    <p:sldId id="261" r:id="rId9"/>
    <p:sldId id="263" r:id="rId10"/>
    <p:sldId id="262"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22"/>
    <p:restoredTop sz="94678"/>
  </p:normalViewPr>
  <p:slideViewPr>
    <p:cSldViewPr snapToGrid="0">
      <p:cViewPr varScale="1">
        <p:scale>
          <a:sx n="117" d="100"/>
          <a:sy n="117" d="100"/>
        </p:scale>
        <p:origin x="5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58D691-2001-4543-9B7A-7E867D7546BC}"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409110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58D691-2001-4543-9B7A-7E867D7546BC}"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2004748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58D691-2001-4543-9B7A-7E867D7546BC}"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2046398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58D691-2001-4543-9B7A-7E867D7546BC}"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BC2B6-AFA4-3B46-9930-914312B94A9E}"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38057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58D691-2001-4543-9B7A-7E867D7546BC}"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2841861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C58D691-2001-4543-9B7A-7E867D7546BC}" type="datetimeFigureOut">
              <a:rPr lang="en-US" smtClean="0"/>
              <a:t>4/4/25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3754212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C58D691-2001-4543-9B7A-7E867D7546BC}" type="datetimeFigureOut">
              <a:rPr lang="en-US" smtClean="0"/>
              <a:t>4/4/25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833412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58D691-2001-4543-9B7A-7E867D7546BC}"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2762394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58D691-2001-4543-9B7A-7E867D7546BC}"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27138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58D691-2001-4543-9B7A-7E867D7546BC}"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39475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58D691-2001-4543-9B7A-7E867D7546BC}"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377583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58D691-2001-4543-9B7A-7E867D7546BC}"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2469679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58D691-2001-4543-9B7A-7E867D7546BC}" type="datetimeFigureOut">
              <a:rPr lang="en-US" smtClean="0"/>
              <a:t>4/4/25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394853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58D691-2001-4543-9B7A-7E867D7546BC}" type="datetimeFigureOut">
              <a:rPr lang="en-US" smtClean="0"/>
              <a:t>4/4/25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2969777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58D691-2001-4543-9B7A-7E867D7546BC}" type="datetimeFigureOut">
              <a:rPr lang="en-US" smtClean="0"/>
              <a:t>4/4/25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4109382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58D691-2001-4543-9B7A-7E867D7546BC}"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2051307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58D691-2001-4543-9B7A-7E867D7546BC}"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BC2B6-AFA4-3B46-9930-914312B94A9E}" type="slidenum">
              <a:rPr lang="en-US" smtClean="0"/>
              <a:t>‹#›</a:t>
            </a:fld>
            <a:endParaRPr lang="en-US"/>
          </a:p>
        </p:txBody>
      </p:sp>
    </p:spTree>
    <p:extLst>
      <p:ext uri="{BB962C8B-B14F-4D97-AF65-F5344CB8AC3E}">
        <p14:creationId xmlns:p14="http://schemas.microsoft.com/office/powerpoint/2010/main" val="285526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C58D691-2001-4543-9B7A-7E867D7546BC}" type="datetimeFigureOut">
              <a:rPr lang="en-US" smtClean="0"/>
              <a:t>4/4/25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A9BC2B6-AFA4-3B46-9930-914312B94A9E}" type="slidenum">
              <a:rPr lang="en-US" smtClean="0"/>
              <a:t>‹#›</a:t>
            </a:fld>
            <a:endParaRPr lang="en-US"/>
          </a:p>
        </p:txBody>
      </p:sp>
    </p:spTree>
    <p:extLst>
      <p:ext uri="{BB962C8B-B14F-4D97-AF65-F5344CB8AC3E}">
        <p14:creationId xmlns:p14="http://schemas.microsoft.com/office/powerpoint/2010/main" val="4233377364"/>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89E7-660D-5FB5-4CE4-9651A14824B5}"/>
              </a:ext>
            </a:extLst>
          </p:cNvPr>
          <p:cNvSpPr>
            <a:spLocks noGrp="1"/>
          </p:cNvSpPr>
          <p:nvPr>
            <p:ph type="ctrTitle"/>
          </p:nvPr>
        </p:nvSpPr>
        <p:spPr>
          <a:xfrm>
            <a:off x="1757888" y="228600"/>
            <a:ext cx="8676222" cy="3200400"/>
          </a:xfrm>
        </p:spPr>
        <p:txBody>
          <a:bodyPr/>
          <a:lstStyle/>
          <a:p>
            <a:r>
              <a:rPr lang="en-US" cap="none" dirty="0">
                <a:solidFill>
                  <a:schemeClr val="tx1"/>
                </a:solidFill>
                <a:latin typeface="Arial" panose="020B0604020202020204" pitchFamily="34" charset="0"/>
                <a:cs typeface="Arial" panose="020B0604020202020204" pitchFamily="34" charset="0"/>
              </a:rPr>
              <a:t>Analyzing Globular Cluster Systems in PLCK G165.7+67.0</a:t>
            </a:r>
          </a:p>
        </p:txBody>
      </p:sp>
      <p:sp>
        <p:nvSpPr>
          <p:cNvPr id="6" name="TextBox 5">
            <a:extLst>
              <a:ext uri="{FF2B5EF4-FFF2-40B4-BE49-F238E27FC236}">
                <a16:creationId xmlns:a16="http://schemas.microsoft.com/office/drawing/2014/main" id="{0B785BBD-1A41-8032-ABA6-5E4307ADC785}"/>
              </a:ext>
            </a:extLst>
          </p:cNvPr>
          <p:cNvSpPr txBox="1"/>
          <p:nvPr/>
        </p:nvSpPr>
        <p:spPr>
          <a:xfrm>
            <a:off x="2008598" y="3651250"/>
            <a:ext cx="8785478" cy="138499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Tyler Hinrichs</a:t>
            </a:r>
          </a:p>
          <a:p>
            <a:pPr algn="ctr"/>
            <a:r>
              <a:rPr lang="en-US" sz="2800" dirty="0">
                <a:latin typeface="Arial" panose="020B0604020202020204" pitchFamily="34" charset="0"/>
                <a:cs typeface="Arial" panose="020B0604020202020204" pitchFamily="34" charset="0"/>
              </a:rPr>
              <a:t>Mentors: </a:t>
            </a:r>
            <a:r>
              <a:rPr lang="en-US" sz="2800" dirty="0" err="1">
                <a:latin typeface="Arial" panose="020B0604020202020204" pitchFamily="34" charset="0"/>
                <a:cs typeface="Arial" panose="020B0604020202020204" pitchFamily="34" charset="0"/>
              </a:rPr>
              <a:t>Rogier</a:t>
            </a:r>
            <a:r>
              <a:rPr lang="en-US" sz="2800" dirty="0">
                <a:latin typeface="Arial" panose="020B0604020202020204" pitchFamily="34" charset="0"/>
                <a:cs typeface="Arial" panose="020B0604020202020204" pitchFamily="34" charset="0"/>
              </a:rPr>
              <a:t> Windhorst &amp; Patrick </a:t>
            </a:r>
            <a:r>
              <a:rPr lang="en-US" sz="2800" dirty="0" err="1">
                <a:latin typeface="Arial" panose="020B0604020202020204" pitchFamily="34" charset="0"/>
                <a:cs typeface="Arial" panose="020B0604020202020204" pitchFamily="34" charset="0"/>
              </a:rPr>
              <a:t>Kamieneski</a:t>
            </a: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Arizona State University</a:t>
            </a:r>
          </a:p>
        </p:txBody>
      </p:sp>
      <p:pic>
        <p:nvPicPr>
          <p:cNvPr id="3" name="Picture 2" descr="A logo with a yellow hexagon and black balls&#10;&#10;Description automatically generated">
            <a:extLst>
              <a:ext uri="{FF2B5EF4-FFF2-40B4-BE49-F238E27FC236}">
                <a16:creationId xmlns:a16="http://schemas.microsoft.com/office/drawing/2014/main" id="{2FDA7B44-F3C5-1C7D-B3DB-0C8A5CE4E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110" y="5925503"/>
            <a:ext cx="1036109" cy="932498"/>
          </a:xfrm>
          <a:prstGeom prst="rect">
            <a:avLst/>
          </a:prstGeom>
        </p:spPr>
      </p:pic>
      <p:pic>
        <p:nvPicPr>
          <p:cNvPr id="7" name="Picture 6" descr="A logo of a cactus and mountains&#10;&#10;Description automatically generated">
            <a:extLst>
              <a:ext uri="{FF2B5EF4-FFF2-40B4-BE49-F238E27FC236}">
                <a16:creationId xmlns:a16="http://schemas.microsoft.com/office/drawing/2014/main" id="{58F4BE3E-0CB3-C844-BCB8-5CA37498861F}"/>
              </a:ext>
            </a:extLst>
          </p:cNvPr>
          <p:cNvPicPr>
            <a:picLocks noChangeAspect="1"/>
          </p:cNvPicPr>
          <p:nvPr/>
        </p:nvPicPr>
        <p:blipFill>
          <a:blip r:embed="rId3"/>
          <a:stretch>
            <a:fillRect/>
          </a:stretch>
        </p:blipFill>
        <p:spPr>
          <a:xfrm>
            <a:off x="11493500" y="5925503"/>
            <a:ext cx="698500" cy="932497"/>
          </a:xfrm>
          <a:prstGeom prst="rect">
            <a:avLst/>
          </a:prstGeom>
        </p:spPr>
      </p:pic>
    </p:spTree>
    <p:extLst>
      <p:ext uri="{BB962C8B-B14F-4D97-AF65-F5344CB8AC3E}">
        <p14:creationId xmlns:p14="http://schemas.microsoft.com/office/powerpoint/2010/main" val="856686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13D5-DD82-3B0D-A30A-CDE22FC7095D}"/>
              </a:ext>
            </a:extLst>
          </p:cNvPr>
          <p:cNvSpPr>
            <a:spLocks noGrp="1"/>
          </p:cNvSpPr>
          <p:nvPr>
            <p:ph type="title"/>
          </p:nvPr>
        </p:nvSpPr>
        <p:spPr>
          <a:xfrm>
            <a:off x="1141413" y="114300"/>
            <a:ext cx="9905998" cy="611257"/>
          </a:xfrm>
        </p:spPr>
        <p:txBody>
          <a:bodyPr>
            <a:normAutofit fontScale="90000"/>
          </a:bodyPr>
          <a:lstStyle/>
          <a:p>
            <a:pPr algn="ctr"/>
            <a:r>
              <a:rPr lang="en-US" cap="none" dirty="0">
                <a:latin typeface="Arial" panose="020B0604020202020204" pitchFamily="34" charset="0"/>
                <a:cs typeface="Arial" panose="020B0604020202020204" pitchFamily="34" charset="0"/>
              </a:rPr>
              <a:t>Conclusion &amp; Future Work</a:t>
            </a:r>
          </a:p>
        </p:txBody>
      </p:sp>
      <p:sp>
        <p:nvSpPr>
          <p:cNvPr id="4" name="TextBox 3">
            <a:extLst>
              <a:ext uri="{FF2B5EF4-FFF2-40B4-BE49-F238E27FC236}">
                <a16:creationId xmlns:a16="http://schemas.microsoft.com/office/drawing/2014/main" id="{729B7269-AACB-4DD8-69E4-D1739F93294D}"/>
              </a:ext>
            </a:extLst>
          </p:cNvPr>
          <p:cNvSpPr txBox="1"/>
          <p:nvPr/>
        </p:nvSpPr>
        <p:spPr>
          <a:xfrm>
            <a:off x="1049867" y="936978"/>
            <a:ext cx="9997544"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Both selection methods of choosing GC candidates point towards a peak in the GCLF at M ~ -10.14.</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We find high correlation between the spatial distribution of color-selected GC candidates (approach #1) and the light/mass distribution.</a:t>
            </a:r>
          </a:p>
        </p:txBody>
      </p:sp>
      <p:sp>
        <p:nvSpPr>
          <p:cNvPr id="5" name="TextBox 4">
            <a:extLst>
              <a:ext uri="{FF2B5EF4-FFF2-40B4-BE49-F238E27FC236}">
                <a16:creationId xmlns:a16="http://schemas.microsoft.com/office/drawing/2014/main" id="{A7083F4F-C0CC-7A11-AA47-995AAE6CE299}"/>
              </a:ext>
            </a:extLst>
          </p:cNvPr>
          <p:cNvSpPr txBox="1"/>
          <p:nvPr/>
        </p:nvSpPr>
        <p:spPr>
          <a:xfrm>
            <a:off x="1049867" y="2741141"/>
            <a:ext cx="9997544" cy="2677656"/>
          </a:xfrm>
          <a:prstGeom prst="rect">
            <a:avLst/>
          </a:prstGeom>
          <a:noFill/>
        </p:spPr>
        <p:txBody>
          <a:bodyPr wrap="square" rtlCol="0">
            <a:spAutoFit/>
          </a:bodyPr>
          <a:lstStyle/>
          <a:p>
            <a:r>
              <a:rPr lang="en-US" sz="2400" u="sng" dirty="0">
                <a:latin typeface="Arial" panose="020B0604020202020204" pitchFamily="34" charset="0"/>
                <a:cs typeface="Arial" panose="020B0604020202020204" pitchFamily="34" charset="0"/>
              </a:rPr>
              <a:t>Future Work:</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Future observations of G165 will allow us to select GCs more reliably and look deeper into the GCLF.</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comparison of GC spatial distribution to the light/mass distribution can be quantitatively shown and compared to other galaxy clusters.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Studies of GC systems in many other galaxy clusters observed by JWST can be done. </a:t>
            </a:r>
          </a:p>
        </p:txBody>
      </p:sp>
      <p:pic>
        <p:nvPicPr>
          <p:cNvPr id="3" name="Picture 2" descr="A logo with a yellow hexagon and black balls&#10;&#10;Description automatically generated">
            <a:extLst>
              <a:ext uri="{FF2B5EF4-FFF2-40B4-BE49-F238E27FC236}">
                <a16:creationId xmlns:a16="http://schemas.microsoft.com/office/drawing/2014/main" id="{DBF1B806-1027-2362-25CB-CA6C7D750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110" y="5925503"/>
            <a:ext cx="1036109" cy="932498"/>
          </a:xfrm>
          <a:prstGeom prst="rect">
            <a:avLst/>
          </a:prstGeom>
        </p:spPr>
      </p:pic>
      <p:pic>
        <p:nvPicPr>
          <p:cNvPr id="6" name="Picture 5" descr="A logo of a cactus and mountains&#10;&#10;Description automatically generated">
            <a:extLst>
              <a:ext uri="{FF2B5EF4-FFF2-40B4-BE49-F238E27FC236}">
                <a16:creationId xmlns:a16="http://schemas.microsoft.com/office/drawing/2014/main" id="{03D408C3-6AC2-CB56-60BB-75D585B0DBFC}"/>
              </a:ext>
            </a:extLst>
          </p:cNvPr>
          <p:cNvPicPr>
            <a:picLocks noChangeAspect="1"/>
          </p:cNvPicPr>
          <p:nvPr/>
        </p:nvPicPr>
        <p:blipFill>
          <a:blip r:embed="rId3"/>
          <a:stretch>
            <a:fillRect/>
          </a:stretch>
        </p:blipFill>
        <p:spPr>
          <a:xfrm>
            <a:off x="11493500" y="5925503"/>
            <a:ext cx="698500" cy="932497"/>
          </a:xfrm>
          <a:prstGeom prst="rect">
            <a:avLst/>
          </a:prstGeom>
        </p:spPr>
      </p:pic>
    </p:spTree>
    <p:extLst>
      <p:ext uri="{BB962C8B-B14F-4D97-AF65-F5344CB8AC3E}">
        <p14:creationId xmlns:p14="http://schemas.microsoft.com/office/powerpoint/2010/main" val="152033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4A4C1C-4858-6FB6-6F23-517057C20449}"/>
              </a:ext>
            </a:extLst>
          </p:cNvPr>
          <p:cNvSpPr>
            <a:spLocks noGrp="1"/>
          </p:cNvSpPr>
          <p:nvPr>
            <p:ph type="title"/>
          </p:nvPr>
        </p:nvSpPr>
        <p:spPr/>
        <p:txBody>
          <a:bodyPr>
            <a:normAutofit fontScale="90000"/>
          </a:bodyPr>
          <a:lstStyle/>
          <a:p>
            <a:pPr algn="ctr"/>
            <a:r>
              <a:rPr lang="en-US" sz="6600" cap="none" dirty="0">
                <a:latin typeface="Arial" panose="020B0604020202020204" pitchFamily="34" charset="0"/>
                <a:cs typeface="Arial" panose="020B0604020202020204" pitchFamily="34" charset="0"/>
              </a:rPr>
              <a:t>Thank you!</a:t>
            </a:r>
          </a:p>
        </p:txBody>
      </p:sp>
      <p:sp>
        <p:nvSpPr>
          <p:cNvPr id="7" name="TextBox 6">
            <a:extLst>
              <a:ext uri="{FF2B5EF4-FFF2-40B4-BE49-F238E27FC236}">
                <a16:creationId xmlns:a16="http://schemas.microsoft.com/office/drawing/2014/main" id="{CDCA37F3-8BCD-1A60-6E3F-7597AFBBE864}"/>
              </a:ext>
            </a:extLst>
          </p:cNvPr>
          <p:cNvSpPr txBox="1"/>
          <p:nvPr/>
        </p:nvSpPr>
        <p:spPr>
          <a:xfrm>
            <a:off x="1141413" y="3743236"/>
            <a:ext cx="9488487"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Acknowledgements: </a:t>
            </a:r>
          </a:p>
          <a:p>
            <a:r>
              <a:rPr lang="en-US" dirty="0">
                <a:latin typeface="Arial" panose="020B0604020202020204" pitchFamily="34" charset="0"/>
                <a:cs typeface="Arial" panose="020B0604020202020204" pitchFamily="34" charset="0"/>
              </a:rPr>
              <a:t>Thank you to ASU/NASA space grant, my primary mentors (Dr. </a:t>
            </a:r>
            <a:r>
              <a:rPr lang="en-US" dirty="0" err="1">
                <a:latin typeface="Arial" panose="020B0604020202020204" pitchFamily="34" charset="0"/>
                <a:cs typeface="Arial" panose="020B0604020202020204" pitchFamily="34" charset="0"/>
              </a:rPr>
              <a:t>Rogier</a:t>
            </a:r>
            <a:r>
              <a:rPr lang="en-US" dirty="0">
                <a:latin typeface="Arial" panose="020B0604020202020204" pitchFamily="34" charset="0"/>
                <a:cs typeface="Arial" panose="020B0604020202020204" pitchFamily="34" charset="0"/>
              </a:rPr>
              <a:t> Windhorst and Dr. Patrick </a:t>
            </a:r>
            <a:r>
              <a:rPr lang="en-US" dirty="0" err="1">
                <a:latin typeface="Arial" panose="020B0604020202020204" pitchFamily="34" charset="0"/>
                <a:cs typeface="Arial" panose="020B0604020202020204" pitchFamily="34" charset="0"/>
              </a:rPr>
              <a:t>Kamieneski</a:t>
            </a:r>
            <a:r>
              <a:rPr lang="en-US" dirty="0">
                <a:latin typeface="Arial" panose="020B0604020202020204" pitchFamily="34" charset="0"/>
                <a:cs typeface="Arial" panose="020B0604020202020204" pitchFamily="34" charset="0"/>
              </a:rPr>
              <a:t>), and many others for the support in this project.  </a:t>
            </a:r>
          </a:p>
          <a:p>
            <a:endParaRPr lang="en-US" dirty="0">
              <a:latin typeface="Arial" panose="020B0604020202020204" pitchFamily="34" charset="0"/>
              <a:cs typeface="Arial" panose="020B0604020202020204" pitchFamily="34" charset="0"/>
            </a:endParaRPr>
          </a:p>
        </p:txBody>
      </p:sp>
      <p:pic>
        <p:nvPicPr>
          <p:cNvPr id="8" name="Picture 7" descr="A logo with a yellow hexagon and black balls&#10;&#10;Description automatically generated">
            <a:extLst>
              <a:ext uri="{FF2B5EF4-FFF2-40B4-BE49-F238E27FC236}">
                <a16:creationId xmlns:a16="http://schemas.microsoft.com/office/drawing/2014/main" id="{5058A6F6-344D-F586-AF99-1FA8A3DE2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110" y="5925503"/>
            <a:ext cx="1036109" cy="932498"/>
          </a:xfrm>
          <a:prstGeom prst="rect">
            <a:avLst/>
          </a:prstGeom>
        </p:spPr>
      </p:pic>
      <p:pic>
        <p:nvPicPr>
          <p:cNvPr id="9" name="Picture 8" descr="A logo of a cactus and mountains&#10;&#10;Description automatically generated">
            <a:extLst>
              <a:ext uri="{FF2B5EF4-FFF2-40B4-BE49-F238E27FC236}">
                <a16:creationId xmlns:a16="http://schemas.microsoft.com/office/drawing/2014/main" id="{30DC9E1A-A260-8046-1005-63D810CBB12C}"/>
              </a:ext>
            </a:extLst>
          </p:cNvPr>
          <p:cNvPicPr>
            <a:picLocks noChangeAspect="1"/>
          </p:cNvPicPr>
          <p:nvPr/>
        </p:nvPicPr>
        <p:blipFill>
          <a:blip r:embed="rId3"/>
          <a:stretch>
            <a:fillRect/>
          </a:stretch>
        </p:blipFill>
        <p:spPr>
          <a:xfrm>
            <a:off x="11493500" y="5925503"/>
            <a:ext cx="698500" cy="932497"/>
          </a:xfrm>
          <a:prstGeom prst="rect">
            <a:avLst/>
          </a:prstGeom>
        </p:spPr>
      </p:pic>
    </p:spTree>
    <p:extLst>
      <p:ext uri="{BB962C8B-B14F-4D97-AF65-F5344CB8AC3E}">
        <p14:creationId xmlns:p14="http://schemas.microsoft.com/office/powerpoint/2010/main" val="50744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13D5-DD82-3B0D-A30A-CDE22FC7095D}"/>
              </a:ext>
            </a:extLst>
          </p:cNvPr>
          <p:cNvSpPr>
            <a:spLocks noGrp="1"/>
          </p:cNvSpPr>
          <p:nvPr>
            <p:ph type="title"/>
          </p:nvPr>
        </p:nvSpPr>
        <p:spPr>
          <a:xfrm>
            <a:off x="1143001" y="94422"/>
            <a:ext cx="9905998" cy="611257"/>
          </a:xfrm>
        </p:spPr>
        <p:txBody>
          <a:bodyPr>
            <a:noAutofit/>
          </a:bodyPr>
          <a:lstStyle/>
          <a:p>
            <a:pPr algn="ctr"/>
            <a:r>
              <a:rPr lang="en-US" sz="4000" cap="none" dirty="0">
                <a:latin typeface="Arial" panose="020B0604020202020204" pitchFamily="34" charset="0"/>
                <a:cs typeface="Arial" panose="020B0604020202020204" pitchFamily="34" charset="0"/>
              </a:rPr>
              <a:t>G165 Introduction</a:t>
            </a:r>
          </a:p>
        </p:txBody>
      </p:sp>
      <p:pic>
        <p:nvPicPr>
          <p:cNvPr id="4" name="Picture 3" descr="A group of bright lights in space&#10;&#10;AI-generated content may be incorrect.">
            <a:extLst>
              <a:ext uri="{FF2B5EF4-FFF2-40B4-BE49-F238E27FC236}">
                <a16:creationId xmlns:a16="http://schemas.microsoft.com/office/drawing/2014/main" id="{ADBA9127-E5BD-3882-C424-D74C580797B4}"/>
              </a:ext>
            </a:extLst>
          </p:cNvPr>
          <p:cNvPicPr>
            <a:picLocks noChangeAspect="1"/>
          </p:cNvPicPr>
          <p:nvPr/>
        </p:nvPicPr>
        <p:blipFill>
          <a:blip r:embed="rId2"/>
          <a:stretch>
            <a:fillRect/>
          </a:stretch>
        </p:blipFill>
        <p:spPr>
          <a:xfrm>
            <a:off x="0" y="1103006"/>
            <a:ext cx="5746572" cy="4651987"/>
          </a:xfrm>
          <a:prstGeom prst="rect">
            <a:avLst/>
          </a:prstGeom>
        </p:spPr>
      </p:pic>
      <p:sp>
        <p:nvSpPr>
          <p:cNvPr id="5" name="TextBox 4">
            <a:extLst>
              <a:ext uri="{FF2B5EF4-FFF2-40B4-BE49-F238E27FC236}">
                <a16:creationId xmlns:a16="http://schemas.microsoft.com/office/drawing/2014/main" id="{F918CAC1-E3CD-6E03-29E7-3567A79E0F1F}"/>
              </a:ext>
            </a:extLst>
          </p:cNvPr>
          <p:cNvSpPr txBox="1"/>
          <p:nvPr/>
        </p:nvSpPr>
        <p:spPr>
          <a:xfrm>
            <a:off x="6299200" y="1103006"/>
            <a:ext cx="5542844"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G165 is a galaxy cluster with a bimodal distribution that was observed by the James Webb Space Telescope in March/April 2023.</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G165 is at a redshift of 0.35, meaning the light we see happened around 4 billion years ago, or 9 billion years after the Big Bang.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G165 has received much attention for its prominent “arcs”, but this work is focused on the point sources within the emitted light.</a:t>
            </a:r>
          </a:p>
        </p:txBody>
      </p:sp>
      <p:pic>
        <p:nvPicPr>
          <p:cNvPr id="6" name="Picture 5" descr="A logo of a cactus and mountains&#10;&#10;Description automatically generated">
            <a:extLst>
              <a:ext uri="{FF2B5EF4-FFF2-40B4-BE49-F238E27FC236}">
                <a16:creationId xmlns:a16="http://schemas.microsoft.com/office/drawing/2014/main" id="{BD7C40B0-704D-8E78-6D4C-046D76EE5718}"/>
              </a:ext>
            </a:extLst>
          </p:cNvPr>
          <p:cNvPicPr>
            <a:picLocks noChangeAspect="1"/>
          </p:cNvPicPr>
          <p:nvPr/>
        </p:nvPicPr>
        <p:blipFill>
          <a:blip r:embed="rId3"/>
          <a:stretch>
            <a:fillRect/>
          </a:stretch>
        </p:blipFill>
        <p:spPr>
          <a:xfrm>
            <a:off x="11493500" y="5925503"/>
            <a:ext cx="698500" cy="932497"/>
          </a:xfrm>
          <a:prstGeom prst="rect">
            <a:avLst/>
          </a:prstGeom>
        </p:spPr>
      </p:pic>
      <p:pic>
        <p:nvPicPr>
          <p:cNvPr id="7" name="Picture 6" descr="A logo with a yellow hexagon and black balls&#10;&#10;Description automatically generated">
            <a:extLst>
              <a:ext uri="{FF2B5EF4-FFF2-40B4-BE49-F238E27FC236}">
                <a16:creationId xmlns:a16="http://schemas.microsoft.com/office/drawing/2014/main" id="{658376C6-8DC6-9A7B-0C16-992D6DC2F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110" y="5925503"/>
            <a:ext cx="1036109" cy="932498"/>
          </a:xfrm>
          <a:prstGeom prst="rect">
            <a:avLst/>
          </a:prstGeom>
        </p:spPr>
      </p:pic>
    </p:spTree>
    <p:extLst>
      <p:ext uri="{BB962C8B-B14F-4D97-AF65-F5344CB8AC3E}">
        <p14:creationId xmlns:p14="http://schemas.microsoft.com/office/powerpoint/2010/main" val="1498989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13D5-DD82-3B0D-A30A-CDE22FC7095D}"/>
              </a:ext>
            </a:extLst>
          </p:cNvPr>
          <p:cNvSpPr>
            <a:spLocks noGrp="1"/>
          </p:cNvSpPr>
          <p:nvPr>
            <p:ph type="title"/>
          </p:nvPr>
        </p:nvSpPr>
        <p:spPr>
          <a:xfrm>
            <a:off x="1143001" y="94422"/>
            <a:ext cx="9905998" cy="611257"/>
          </a:xfrm>
        </p:spPr>
        <p:txBody>
          <a:bodyPr>
            <a:noAutofit/>
          </a:bodyPr>
          <a:lstStyle/>
          <a:p>
            <a:pPr algn="ctr"/>
            <a:r>
              <a:rPr lang="en-US" sz="4000" cap="none" dirty="0">
                <a:latin typeface="Arial" panose="020B0604020202020204" pitchFamily="34" charset="0"/>
                <a:cs typeface="Arial" panose="020B0604020202020204" pitchFamily="34" charset="0"/>
              </a:rPr>
              <a:t>Introduction to Globular Clusters</a:t>
            </a:r>
          </a:p>
        </p:txBody>
      </p:sp>
      <p:pic>
        <p:nvPicPr>
          <p:cNvPr id="8" name="Picture 7" descr="A bright white light in space&#10;&#10;AI-generated content may be incorrect.">
            <a:extLst>
              <a:ext uri="{FF2B5EF4-FFF2-40B4-BE49-F238E27FC236}">
                <a16:creationId xmlns:a16="http://schemas.microsoft.com/office/drawing/2014/main" id="{74FC54E1-3356-601A-C3CC-D1FB7A694B27}"/>
              </a:ext>
            </a:extLst>
          </p:cNvPr>
          <p:cNvPicPr>
            <a:picLocks noChangeAspect="1"/>
          </p:cNvPicPr>
          <p:nvPr/>
        </p:nvPicPr>
        <p:blipFill>
          <a:blip r:embed="rId2"/>
          <a:stretch>
            <a:fillRect/>
          </a:stretch>
        </p:blipFill>
        <p:spPr>
          <a:xfrm>
            <a:off x="487017" y="805069"/>
            <a:ext cx="4419600" cy="4419600"/>
          </a:xfrm>
          <a:prstGeom prst="rect">
            <a:avLst/>
          </a:prstGeom>
        </p:spPr>
      </p:pic>
      <p:sp>
        <p:nvSpPr>
          <p:cNvPr id="9" name="TextBox 8">
            <a:extLst>
              <a:ext uri="{FF2B5EF4-FFF2-40B4-BE49-F238E27FC236}">
                <a16:creationId xmlns:a16="http://schemas.microsoft.com/office/drawing/2014/main" id="{DB419C96-23B6-5E76-C9B0-7263BE5FB441}"/>
              </a:ext>
            </a:extLst>
          </p:cNvPr>
          <p:cNvSpPr txBox="1"/>
          <p:nvPr/>
        </p:nvSpPr>
        <p:spPr>
          <a:xfrm>
            <a:off x="487017" y="5224669"/>
            <a:ext cx="4419600"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Image credit: NASA, ESA, </a:t>
            </a:r>
            <a:r>
              <a:rPr lang="en-US" sz="1200" dirty="0" err="1">
                <a:latin typeface="Arial" panose="020B0604020202020204" pitchFamily="34" charset="0"/>
                <a:cs typeface="Arial" panose="020B0604020202020204" pitchFamily="34" charset="0"/>
              </a:rPr>
              <a:t>STScI</a:t>
            </a:r>
            <a:r>
              <a:rPr lang="en-US" sz="1200" dirty="0">
                <a:latin typeface="Arial" panose="020B0604020202020204" pitchFamily="34" charset="0"/>
                <a:cs typeface="Arial" panose="020B0604020202020204" pitchFamily="34" charset="0"/>
              </a:rPr>
              <a:t>, and A. </a:t>
            </a:r>
            <a:r>
              <a:rPr lang="en-US" sz="1200" dirty="0" err="1">
                <a:latin typeface="Arial" panose="020B0604020202020204" pitchFamily="34" charset="0"/>
                <a:cs typeface="Arial" panose="020B0604020202020204" pitchFamily="34" charset="0"/>
              </a:rPr>
              <a:t>Sarajedini</a:t>
            </a:r>
            <a:r>
              <a:rPr lang="en-US" sz="1200" dirty="0">
                <a:latin typeface="Arial" panose="020B0604020202020204" pitchFamily="34" charset="0"/>
                <a:cs typeface="Arial" panose="020B0604020202020204" pitchFamily="34" charset="0"/>
              </a:rPr>
              <a:t> (University of Florida)</a:t>
            </a:r>
          </a:p>
        </p:txBody>
      </p:sp>
      <p:sp>
        <p:nvSpPr>
          <p:cNvPr id="10" name="TextBox 9">
            <a:extLst>
              <a:ext uri="{FF2B5EF4-FFF2-40B4-BE49-F238E27FC236}">
                <a16:creationId xmlns:a16="http://schemas.microsoft.com/office/drawing/2014/main" id="{F11DCFC4-BFCE-785E-CF07-259226E6D79F}"/>
              </a:ext>
            </a:extLst>
          </p:cNvPr>
          <p:cNvSpPr txBox="1"/>
          <p:nvPr/>
        </p:nvSpPr>
        <p:spPr>
          <a:xfrm>
            <a:off x="372533" y="6005689"/>
            <a:ext cx="10061577"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Globular clusters (GCs) are clusters of millions of gravitationally bound stars.</a:t>
            </a:r>
          </a:p>
        </p:txBody>
      </p:sp>
      <p:pic>
        <p:nvPicPr>
          <p:cNvPr id="4" name="Picture 3" descr="A logo of a cactus and mountains&#10;&#10;Description automatically generated">
            <a:extLst>
              <a:ext uri="{FF2B5EF4-FFF2-40B4-BE49-F238E27FC236}">
                <a16:creationId xmlns:a16="http://schemas.microsoft.com/office/drawing/2014/main" id="{A9326B98-A86F-AAF8-B5F9-8798C69DAB72}"/>
              </a:ext>
            </a:extLst>
          </p:cNvPr>
          <p:cNvPicPr>
            <a:picLocks noChangeAspect="1"/>
          </p:cNvPicPr>
          <p:nvPr/>
        </p:nvPicPr>
        <p:blipFill>
          <a:blip r:embed="rId3"/>
          <a:stretch>
            <a:fillRect/>
          </a:stretch>
        </p:blipFill>
        <p:spPr>
          <a:xfrm>
            <a:off x="11493500" y="5925503"/>
            <a:ext cx="698500" cy="932497"/>
          </a:xfrm>
          <a:prstGeom prst="rect">
            <a:avLst/>
          </a:prstGeom>
        </p:spPr>
      </p:pic>
      <p:pic>
        <p:nvPicPr>
          <p:cNvPr id="5" name="Picture 4" descr="A logo with a yellow hexagon and black balls&#10;&#10;Description automatically generated">
            <a:extLst>
              <a:ext uri="{FF2B5EF4-FFF2-40B4-BE49-F238E27FC236}">
                <a16:creationId xmlns:a16="http://schemas.microsoft.com/office/drawing/2014/main" id="{3C15BFB5-BB4B-3E89-375C-CF6A3E747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110" y="5925503"/>
            <a:ext cx="1036109" cy="932498"/>
          </a:xfrm>
          <a:prstGeom prst="rect">
            <a:avLst/>
          </a:prstGeom>
        </p:spPr>
      </p:pic>
    </p:spTree>
    <p:extLst>
      <p:ext uri="{BB962C8B-B14F-4D97-AF65-F5344CB8AC3E}">
        <p14:creationId xmlns:p14="http://schemas.microsoft.com/office/powerpoint/2010/main" val="414121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19BAD-2836-F6BE-5ABE-6ED338E054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B46FF-3739-58E8-3EA1-8E5C75BD6212}"/>
              </a:ext>
            </a:extLst>
          </p:cNvPr>
          <p:cNvSpPr>
            <a:spLocks noGrp="1"/>
          </p:cNvSpPr>
          <p:nvPr>
            <p:ph type="title"/>
          </p:nvPr>
        </p:nvSpPr>
        <p:spPr>
          <a:xfrm>
            <a:off x="1143001" y="94422"/>
            <a:ext cx="9905998" cy="611257"/>
          </a:xfrm>
        </p:spPr>
        <p:txBody>
          <a:bodyPr>
            <a:noAutofit/>
          </a:bodyPr>
          <a:lstStyle/>
          <a:p>
            <a:pPr algn="ctr"/>
            <a:r>
              <a:rPr lang="en-US" sz="4000" cap="none" dirty="0">
                <a:latin typeface="Arial" panose="020B0604020202020204" pitchFamily="34" charset="0"/>
                <a:cs typeface="Arial" panose="020B0604020202020204" pitchFamily="34" charset="0"/>
              </a:rPr>
              <a:t>Introduction to Globular Clusters</a:t>
            </a:r>
          </a:p>
        </p:txBody>
      </p:sp>
      <p:pic>
        <p:nvPicPr>
          <p:cNvPr id="8" name="Picture 7" descr="A bright white light in space&#10;&#10;AI-generated content may be incorrect.">
            <a:extLst>
              <a:ext uri="{FF2B5EF4-FFF2-40B4-BE49-F238E27FC236}">
                <a16:creationId xmlns:a16="http://schemas.microsoft.com/office/drawing/2014/main" id="{D7E5D178-4216-744B-649C-ECCB01D64E24}"/>
              </a:ext>
            </a:extLst>
          </p:cNvPr>
          <p:cNvPicPr>
            <a:picLocks noChangeAspect="1"/>
          </p:cNvPicPr>
          <p:nvPr/>
        </p:nvPicPr>
        <p:blipFill>
          <a:blip r:embed="rId2"/>
          <a:stretch>
            <a:fillRect/>
          </a:stretch>
        </p:blipFill>
        <p:spPr>
          <a:xfrm>
            <a:off x="487017" y="805069"/>
            <a:ext cx="4419600" cy="4419600"/>
          </a:xfrm>
          <a:prstGeom prst="rect">
            <a:avLst/>
          </a:prstGeom>
        </p:spPr>
      </p:pic>
      <p:sp>
        <p:nvSpPr>
          <p:cNvPr id="3" name="TextBox 2">
            <a:extLst>
              <a:ext uri="{FF2B5EF4-FFF2-40B4-BE49-F238E27FC236}">
                <a16:creationId xmlns:a16="http://schemas.microsoft.com/office/drawing/2014/main" id="{906701B2-1072-4975-DA6F-A793C40114DB}"/>
              </a:ext>
            </a:extLst>
          </p:cNvPr>
          <p:cNvSpPr txBox="1"/>
          <p:nvPr/>
        </p:nvSpPr>
        <p:spPr>
          <a:xfrm>
            <a:off x="487017" y="5224669"/>
            <a:ext cx="4419600"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Image credit: NASA, ESA, </a:t>
            </a:r>
            <a:r>
              <a:rPr lang="en-US" sz="1200" dirty="0" err="1">
                <a:latin typeface="Arial" panose="020B0604020202020204" pitchFamily="34" charset="0"/>
                <a:cs typeface="Arial" panose="020B0604020202020204" pitchFamily="34" charset="0"/>
              </a:rPr>
              <a:t>STScI</a:t>
            </a:r>
            <a:r>
              <a:rPr lang="en-US" sz="1200" dirty="0">
                <a:latin typeface="Arial" panose="020B0604020202020204" pitchFamily="34" charset="0"/>
                <a:cs typeface="Arial" panose="020B0604020202020204" pitchFamily="34" charset="0"/>
              </a:rPr>
              <a:t>, and A. </a:t>
            </a:r>
            <a:r>
              <a:rPr lang="en-US" sz="1200" dirty="0" err="1">
                <a:latin typeface="Arial" panose="020B0604020202020204" pitchFamily="34" charset="0"/>
                <a:cs typeface="Arial" panose="020B0604020202020204" pitchFamily="34" charset="0"/>
              </a:rPr>
              <a:t>Sarajedini</a:t>
            </a:r>
            <a:r>
              <a:rPr lang="en-US" sz="1200" dirty="0">
                <a:latin typeface="Arial" panose="020B0604020202020204" pitchFamily="34" charset="0"/>
                <a:cs typeface="Arial" panose="020B0604020202020204" pitchFamily="34" charset="0"/>
              </a:rPr>
              <a:t> (University of Florida)</a:t>
            </a:r>
          </a:p>
        </p:txBody>
      </p:sp>
      <p:pic>
        <p:nvPicPr>
          <p:cNvPr id="5" name="Picture 4" descr="A group of stars in space&#10;&#10;AI-generated content may be incorrect.">
            <a:extLst>
              <a:ext uri="{FF2B5EF4-FFF2-40B4-BE49-F238E27FC236}">
                <a16:creationId xmlns:a16="http://schemas.microsoft.com/office/drawing/2014/main" id="{DF8AFBB2-DC7D-3147-5DA2-60CB973ACC0D}"/>
              </a:ext>
            </a:extLst>
          </p:cNvPr>
          <p:cNvPicPr>
            <a:picLocks noChangeAspect="1"/>
          </p:cNvPicPr>
          <p:nvPr/>
        </p:nvPicPr>
        <p:blipFill>
          <a:blip r:embed="rId3"/>
          <a:stretch>
            <a:fillRect/>
          </a:stretch>
        </p:blipFill>
        <p:spPr>
          <a:xfrm>
            <a:off x="6629400" y="805069"/>
            <a:ext cx="4419599" cy="4419599"/>
          </a:xfrm>
          <a:prstGeom prst="rect">
            <a:avLst/>
          </a:prstGeom>
        </p:spPr>
      </p:pic>
      <p:sp>
        <p:nvSpPr>
          <p:cNvPr id="7" name="TextBox 6">
            <a:extLst>
              <a:ext uri="{FF2B5EF4-FFF2-40B4-BE49-F238E27FC236}">
                <a16:creationId xmlns:a16="http://schemas.microsoft.com/office/drawing/2014/main" id="{1D4D51D1-8F8F-60BF-84A4-5B9E1BDA52A6}"/>
              </a:ext>
            </a:extLst>
          </p:cNvPr>
          <p:cNvSpPr txBox="1"/>
          <p:nvPr/>
        </p:nvSpPr>
        <p:spPr>
          <a:xfrm>
            <a:off x="412045" y="5733576"/>
            <a:ext cx="10022065"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Each point source around galaxy clusters (example on right) is a single globular cluster or compact galaxy.</a:t>
            </a:r>
          </a:p>
        </p:txBody>
      </p:sp>
      <p:pic>
        <p:nvPicPr>
          <p:cNvPr id="4" name="Picture 3" descr="A logo of a cactus and mountains&#10;&#10;Description automatically generated">
            <a:extLst>
              <a:ext uri="{FF2B5EF4-FFF2-40B4-BE49-F238E27FC236}">
                <a16:creationId xmlns:a16="http://schemas.microsoft.com/office/drawing/2014/main" id="{AFC8819D-721E-84B2-A99B-65EE6BD65577}"/>
              </a:ext>
            </a:extLst>
          </p:cNvPr>
          <p:cNvPicPr>
            <a:picLocks noChangeAspect="1"/>
          </p:cNvPicPr>
          <p:nvPr/>
        </p:nvPicPr>
        <p:blipFill>
          <a:blip r:embed="rId4"/>
          <a:stretch>
            <a:fillRect/>
          </a:stretch>
        </p:blipFill>
        <p:spPr>
          <a:xfrm>
            <a:off x="11493500" y="5925503"/>
            <a:ext cx="698500" cy="932497"/>
          </a:xfrm>
          <a:prstGeom prst="rect">
            <a:avLst/>
          </a:prstGeom>
        </p:spPr>
      </p:pic>
      <p:pic>
        <p:nvPicPr>
          <p:cNvPr id="6" name="Picture 5" descr="A logo with a yellow hexagon and black balls&#10;&#10;Description automatically generated">
            <a:extLst>
              <a:ext uri="{FF2B5EF4-FFF2-40B4-BE49-F238E27FC236}">
                <a16:creationId xmlns:a16="http://schemas.microsoft.com/office/drawing/2014/main" id="{E3A0739E-B972-13EC-EA0C-CECAAADB9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4110" y="5925503"/>
            <a:ext cx="1036109" cy="932498"/>
          </a:xfrm>
          <a:prstGeom prst="rect">
            <a:avLst/>
          </a:prstGeom>
        </p:spPr>
      </p:pic>
    </p:spTree>
    <p:extLst>
      <p:ext uri="{BB962C8B-B14F-4D97-AF65-F5344CB8AC3E}">
        <p14:creationId xmlns:p14="http://schemas.microsoft.com/office/powerpoint/2010/main" val="1723341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AEB32-4F1E-6DE3-DC87-0E640AF52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DC84A-4D2A-C73B-E6D1-4590A7508217}"/>
              </a:ext>
            </a:extLst>
          </p:cNvPr>
          <p:cNvSpPr>
            <a:spLocks noGrp="1"/>
          </p:cNvSpPr>
          <p:nvPr>
            <p:ph type="title"/>
          </p:nvPr>
        </p:nvSpPr>
        <p:spPr>
          <a:xfrm>
            <a:off x="1143001" y="94422"/>
            <a:ext cx="9905998" cy="611257"/>
          </a:xfrm>
        </p:spPr>
        <p:txBody>
          <a:bodyPr>
            <a:noAutofit/>
          </a:bodyPr>
          <a:lstStyle/>
          <a:p>
            <a:pPr algn="ctr"/>
            <a:r>
              <a:rPr lang="en-US" sz="4000" cap="none" dirty="0">
                <a:latin typeface="Arial" panose="020B0604020202020204" pitchFamily="34" charset="0"/>
                <a:cs typeface="Arial" panose="020B0604020202020204" pitchFamily="34" charset="0"/>
              </a:rPr>
              <a:t>Introduction to Globular Clusters</a:t>
            </a:r>
          </a:p>
        </p:txBody>
      </p:sp>
      <p:pic>
        <p:nvPicPr>
          <p:cNvPr id="8" name="Picture 7" descr="A bright white light in space&#10;&#10;AI-generated content may be incorrect.">
            <a:extLst>
              <a:ext uri="{FF2B5EF4-FFF2-40B4-BE49-F238E27FC236}">
                <a16:creationId xmlns:a16="http://schemas.microsoft.com/office/drawing/2014/main" id="{38F02EE4-A87C-496D-5247-4414E9A837D9}"/>
              </a:ext>
            </a:extLst>
          </p:cNvPr>
          <p:cNvPicPr>
            <a:picLocks noChangeAspect="1"/>
          </p:cNvPicPr>
          <p:nvPr/>
        </p:nvPicPr>
        <p:blipFill>
          <a:blip r:embed="rId2"/>
          <a:stretch>
            <a:fillRect/>
          </a:stretch>
        </p:blipFill>
        <p:spPr>
          <a:xfrm>
            <a:off x="487017" y="805069"/>
            <a:ext cx="4419600" cy="4419600"/>
          </a:xfrm>
          <a:prstGeom prst="rect">
            <a:avLst/>
          </a:prstGeom>
        </p:spPr>
      </p:pic>
      <p:sp>
        <p:nvSpPr>
          <p:cNvPr id="10" name="TextBox 9">
            <a:extLst>
              <a:ext uri="{FF2B5EF4-FFF2-40B4-BE49-F238E27FC236}">
                <a16:creationId xmlns:a16="http://schemas.microsoft.com/office/drawing/2014/main" id="{2C48CB88-F670-1647-4ADC-BD574502CCA4}"/>
              </a:ext>
            </a:extLst>
          </p:cNvPr>
          <p:cNvSpPr txBox="1"/>
          <p:nvPr/>
        </p:nvSpPr>
        <p:spPr>
          <a:xfrm>
            <a:off x="487017" y="5224669"/>
            <a:ext cx="4419600"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Image credit: NASA, ESA, </a:t>
            </a:r>
            <a:r>
              <a:rPr lang="en-US" sz="1200" dirty="0" err="1">
                <a:latin typeface="Arial" panose="020B0604020202020204" pitchFamily="34" charset="0"/>
                <a:cs typeface="Arial" panose="020B0604020202020204" pitchFamily="34" charset="0"/>
              </a:rPr>
              <a:t>STScI</a:t>
            </a:r>
            <a:r>
              <a:rPr lang="en-US" sz="1200" dirty="0">
                <a:latin typeface="Arial" panose="020B0604020202020204" pitchFamily="34" charset="0"/>
                <a:cs typeface="Arial" panose="020B0604020202020204" pitchFamily="34" charset="0"/>
              </a:rPr>
              <a:t>, and A. </a:t>
            </a:r>
            <a:r>
              <a:rPr lang="en-US" sz="1200" dirty="0" err="1">
                <a:latin typeface="Arial" panose="020B0604020202020204" pitchFamily="34" charset="0"/>
                <a:cs typeface="Arial" panose="020B0604020202020204" pitchFamily="34" charset="0"/>
              </a:rPr>
              <a:t>Sarajedini</a:t>
            </a:r>
            <a:r>
              <a:rPr lang="en-US" sz="1200" dirty="0">
                <a:latin typeface="Arial" panose="020B0604020202020204" pitchFamily="34" charset="0"/>
                <a:cs typeface="Arial" panose="020B0604020202020204" pitchFamily="34" charset="0"/>
              </a:rPr>
              <a:t> (University of Florida)</a:t>
            </a:r>
          </a:p>
        </p:txBody>
      </p:sp>
      <p:pic>
        <p:nvPicPr>
          <p:cNvPr id="12" name="Picture 11" descr="A group of stars in space&#10;&#10;AI-generated content may be incorrect.">
            <a:extLst>
              <a:ext uri="{FF2B5EF4-FFF2-40B4-BE49-F238E27FC236}">
                <a16:creationId xmlns:a16="http://schemas.microsoft.com/office/drawing/2014/main" id="{5C3AA971-3EBE-EA46-58AA-E7E1FC0361E6}"/>
              </a:ext>
            </a:extLst>
          </p:cNvPr>
          <p:cNvPicPr>
            <a:picLocks noChangeAspect="1"/>
          </p:cNvPicPr>
          <p:nvPr/>
        </p:nvPicPr>
        <p:blipFill>
          <a:blip r:embed="rId3"/>
          <a:stretch>
            <a:fillRect/>
          </a:stretch>
        </p:blipFill>
        <p:spPr>
          <a:xfrm>
            <a:off x="6629399" y="835257"/>
            <a:ext cx="4419600" cy="4419600"/>
          </a:xfrm>
          <a:prstGeom prst="rect">
            <a:avLst/>
          </a:prstGeom>
        </p:spPr>
      </p:pic>
      <p:cxnSp>
        <p:nvCxnSpPr>
          <p:cNvPr id="14" name="Straight Arrow Connector 13">
            <a:extLst>
              <a:ext uri="{FF2B5EF4-FFF2-40B4-BE49-F238E27FC236}">
                <a16:creationId xmlns:a16="http://schemas.microsoft.com/office/drawing/2014/main" id="{F6D5A576-D114-D4C4-7183-25B89FE12863}"/>
              </a:ext>
            </a:extLst>
          </p:cNvPr>
          <p:cNvCxnSpPr>
            <a:cxnSpLocks/>
          </p:cNvCxnSpPr>
          <p:nvPr/>
        </p:nvCxnSpPr>
        <p:spPr>
          <a:xfrm flipV="1">
            <a:off x="2733261" y="1791050"/>
            <a:ext cx="4724552" cy="1190689"/>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Oval 15">
            <a:extLst>
              <a:ext uri="{FF2B5EF4-FFF2-40B4-BE49-F238E27FC236}">
                <a16:creationId xmlns:a16="http://schemas.microsoft.com/office/drawing/2014/main" id="{7ADC621C-C25D-9054-3CD9-79FF6FB08541}"/>
              </a:ext>
            </a:extLst>
          </p:cNvPr>
          <p:cNvSpPr/>
          <p:nvPr/>
        </p:nvSpPr>
        <p:spPr>
          <a:xfrm>
            <a:off x="7540281" y="2463661"/>
            <a:ext cx="83890" cy="713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4566971-0E1A-C55D-DFE0-34C928F999DE}"/>
              </a:ext>
            </a:extLst>
          </p:cNvPr>
          <p:cNvSpPr/>
          <p:nvPr/>
        </p:nvSpPr>
        <p:spPr>
          <a:xfrm>
            <a:off x="7217589" y="2811863"/>
            <a:ext cx="83890" cy="713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6A06B0-7D90-7FC2-345E-997625D93052}"/>
              </a:ext>
            </a:extLst>
          </p:cNvPr>
          <p:cNvSpPr/>
          <p:nvPr/>
        </p:nvSpPr>
        <p:spPr>
          <a:xfrm>
            <a:off x="7457813" y="1755396"/>
            <a:ext cx="83890" cy="713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E39816E-8129-A09C-1D4A-C4283B110BDE}"/>
              </a:ext>
            </a:extLst>
          </p:cNvPr>
          <p:cNvSpPr/>
          <p:nvPr/>
        </p:nvSpPr>
        <p:spPr>
          <a:xfrm>
            <a:off x="8090660" y="2233260"/>
            <a:ext cx="83890" cy="713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37C791DE-EE5F-8257-FF67-E3D049F1D60D}"/>
              </a:ext>
            </a:extLst>
          </p:cNvPr>
          <p:cNvCxnSpPr>
            <a:cxnSpLocks/>
            <a:endCxn id="16" idx="2"/>
          </p:cNvCxnSpPr>
          <p:nvPr/>
        </p:nvCxnSpPr>
        <p:spPr>
          <a:xfrm flipV="1">
            <a:off x="2733261" y="2499315"/>
            <a:ext cx="4807020" cy="595343"/>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EB738019-11EC-5BA2-F093-6744C5A6723D}"/>
              </a:ext>
            </a:extLst>
          </p:cNvPr>
          <p:cNvCxnSpPr>
            <a:cxnSpLocks/>
            <a:endCxn id="17" idx="2"/>
          </p:cNvCxnSpPr>
          <p:nvPr/>
        </p:nvCxnSpPr>
        <p:spPr>
          <a:xfrm flipV="1">
            <a:off x="2885661" y="2847517"/>
            <a:ext cx="4331928" cy="286622"/>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0329D5AD-725D-FC79-5F38-2141439481C1}"/>
              </a:ext>
            </a:extLst>
          </p:cNvPr>
          <p:cNvCxnSpPr>
            <a:cxnSpLocks/>
          </p:cNvCxnSpPr>
          <p:nvPr/>
        </p:nvCxnSpPr>
        <p:spPr>
          <a:xfrm flipV="1">
            <a:off x="2775206" y="2266590"/>
            <a:ext cx="5315454" cy="761229"/>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2" name="TextBox 31">
            <a:extLst>
              <a:ext uri="{FF2B5EF4-FFF2-40B4-BE49-F238E27FC236}">
                <a16:creationId xmlns:a16="http://schemas.microsoft.com/office/drawing/2014/main" id="{5EAE8F46-49A7-9F8A-5B98-1ED3D70701A4}"/>
              </a:ext>
            </a:extLst>
          </p:cNvPr>
          <p:cNvSpPr txBox="1"/>
          <p:nvPr/>
        </p:nvSpPr>
        <p:spPr>
          <a:xfrm>
            <a:off x="412045" y="5657671"/>
            <a:ext cx="1002206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Project goals: Identify sample of only GC candidates. Use the GC candidates to look at the Globular Cluster Luminosity function and compare their spatial distribution to the galactic light and mass distribution of G165.</a:t>
            </a:r>
          </a:p>
        </p:txBody>
      </p:sp>
      <p:pic>
        <p:nvPicPr>
          <p:cNvPr id="3" name="Picture 2" descr="A logo with a yellow hexagon and black balls&#10;&#10;Description automatically generated">
            <a:extLst>
              <a:ext uri="{FF2B5EF4-FFF2-40B4-BE49-F238E27FC236}">
                <a16:creationId xmlns:a16="http://schemas.microsoft.com/office/drawing/2014/main" id="{43080801-B053-D159-F22C-ED02115B3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110" y="5925503"/>
            <a:ext cx="1036109" cy="932498"/>
          </a:xfrm>
          <a:prstGeom prst="rect">
            <a:avLst/>
          </a:prstGeom>
        </p:spPr>
      </p:pic>
      <p:pic>
        <p:nvPicPr>
          <p:cNvPr id="4" name="Picture 3" descr="A logo of a cactus and mountains&#10;&#10;Description automatically generated">
            <a:extLst>
              <a:ext uri="{FF2B5EF4-FFF2-40B4-BE49-F238E27FC236}">
                <a16:creationId xmlns:a16="http://schemas.microsoft.com/office/drawing/2014/main" id="{52896BC8-D86C-F882-FB14-60042C26BE2D}"/>
              </a:ext>
            </a:extLst>
          </p:cNvPr>
          <p:cNvPicPr>
            <a:picLocks noChangeAspect="1"/>
          </p:cNvPicPr>
          <p:nvPr/>
        </p:nvPicPr>
        <p:blipFill>
          <a:blip r:embed="rId5"/>
          <a:stretch>
            <a:fillRect/>
          </a:stretch>
        </p:blipFill>
        <p:spPr>
          <a:xfrm>
            <a:off x="11493500" y="5925503"/>
            <a:ext cx="698500" cy="932497"/>
          </a:xfrm>
          <a:prstGeom prst="rect">
            <a:avLst/>
          </a:prstGeom>
        </p:spPr>
      </p:pic>
    </p:spTree>
    <p:extLst>
      <p:ext uri="{BB962C8B-B14F-4D97-AF65-F5344CB8AC3E}">
        <p14:creationId xmlns:p14="http://schemas.microsoft.com/office/powerpoint/2010/main" val="4132889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13D5-DD82-3B0D-A30A-CDE22FC7095D}"/>
              </a:ext>
            </a:extLst>
          </p:cNvPr>
          <p:cNvSpPr>
            <a:spLocks noGrp="1"/>
          </p:cNvSpPr>
          <p:nvPr>
            <p:ph type="title"/>
          </p:nvPr>
        </p:nvSpPr>
        <p:spPr>
          <a:xfrm>
            <a:off x="1143001" y="94422"/>
            <a:ext cx="9905998" cy="611257"/>
          </a:xfrm>
        </p:spPr>
        <p:txBody>
          <a:bodyPr>
            <a:noAutofit/>
          </a:bodyPr>
          <a:lstStyle/>
          <a:p>
            <a:pPr algn="ctr"/>
            <a:r>
              <a:rPr lang="en-US" sz="4000" cap="none" dirty="0">
                <a:latin typeface="Arial" panose="020B0604020202020204" pitchFamily="34" charset="0"/>
                <a:cs typeface="Arial" panose="020B0604020202020204" pitchFamily="34" charset="0"/>
              </a:rPr>
              <a:t>Methods: Selection Approach #1</a:t>
            </a:r>
          </a:p>
        </p:txBody>
      </p:sp>
      <p:pic>
        <p:nvPicPr>
          <p:cNvPr id="4" name="Picture 3" descr="A graph of a blue and black dotted line&#10;&#10;AI-generated content may be incorrect.">
            <a:extLst>
              <a:ext uri="{FF2B5EF4-FFF2-40B4-BE49-F238E27FC236}">
                <a16:creationId xmlns:a16="http://schemas.microsoft.com/office/drawing/2014/main" id="{A8BF63B2-26BE-24A4-890E-A5ABBF784429}"/>
              </a:ext>
            </a:extLst>
          </p:cNvPr>
          <p:cNvPicPr>
            <a:picLocks noChangeAspect="1"/>
          </p:cNvPicPr>
          <p:nvPr/>
        </p:nvPicPr>
        <p:blipFill>
          <a:blip r:embed="rId2"/>
          <a:stretch>
            <a:fillRect/>
          </a:stretch>
        </p:blipFill>
        <p:spPr>
          <a:xfrm>
            <a:off x="463825" y="964096"/>
            <a:ext cx="4681999" cy="3511499"/>
          </a:xfrm>
          <a:prstGeom prst="rect">
            <a:avLst/>
          </a:prstGeom>
        </p:spPr>
      </p:pic>
      <p:pic>
        <p:nvPicPr>
          <p:cNvPr id="6" name="Picture 5" descr="A diagram of a graph&#10;&#10;AI-generated content may be incorrect.">
            <a:extLst>
              <a:ext uri="{FF2B5EF4-FFF2-40B4-BE49-F238E27FC236}">
                <a16:creationId xmlns:a16="http://schemas.microsoft.com/office/drawing/2014/main" id="{550FA1DE-F148-5069-3346-BE5C87C72611}"/>
              </a:ext>
            </a:extLst>
          </p:cNvPr>
          <p:cNvPicPr>
            <a:picLocks noChangeAspect="1"/>
          </p:cNvPicPr>
          <p:nvPr/>
        </p:nvPicPr>
        <p:blipFill>
          <a:blip r:embed="rId3"/>
          <a:stretch>
            <a:fillRect/>
          </a:stretch>
        </p:blipFill>
        <p:spPr>
          <a:xfrm>
            <a:off x="7046178" y="964096"/>
            <a:ext cx="4678430" cy="3511499"/>
          </a:xfrm>
          <a:prstGeom prst="rect">
            <a:avLst/>
          </a:prstGeom>
        </p:spPr>
      </p:pic>
      <p:sp>
        <p:nvSpPr>
          <p:cNvPr id="8" name="TextBox 7">
            <a:extLst>
              <a:ext uri="{FF2B5EF4-FFF2-40B4-BE49-F238E27FC236}">
                <a16:creationId xmlns:a16="http://schemas.microsoft.com/office/drawing/2014/main" id="{F477D419-666C-62C0-BF55-72C4880EA4B6}"/>
              </a:ext>
            </a:extLst>
          </p:cNvPr>
          <p:cNvSpPr txBox="1"/>
          <p:nvPr/>
        </p:nvSpPr>
        <p:spPr>
          <a:xfrm>
            <a:off x="463825" y="5203596"/>
            <a:ext cx="1012797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approach yielded 452 GC candidates (much lower than expected!).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Previous studies show that a galaxy cluster this size should have ~10,000 detected GC candidates</a:t>
            </a:r>
            <a:r>
              <a:rPr lang="en-US" dirty="0">
                <a:latin typeface="Arial" panose="020B0604020202020204" pitchFamily="34" charset="0"/>
                <a:cs typeface="Arial" panose="020B0604020202020204" pitchFamily="34" charset="0"/>
              </a:rPr>
              <a:t>.</a:t>
            </a:r>
          </a:p>
        </p:txBody>
      </p:sp>
      <p:pic>
        <p:nvPicPr>
          <p:cNvPr id="3" name="Picture 2" descr="A logo with a yellow hexagon and black balls&#10;&#10;Description automatically generated">
            <a:extLst>
              <a:ext uri="{FF2B5EF4-FFF2-40B4-BE49-F238E27FC236}">
                <a16:creationId xmlns:a16="http://schemas.microsoft.com/office/drawing/2014/main" id="{95BB48DB-39BE-9B68-1644-AC2BE44E3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110" y="5925503"/>
            <a:ext cx="1036109" cy="932498"/>
          </a:xfrm>
          <a:prstGeom prst="rect">
            <a:avLst/>
          </a:prstGeom>
        </p:spPr>
      </p:pic>
      <p:pic>
        <p:nvPicPr>
          <p:cNvPr id="5" name="Picture 4" descr="A logo of a cactus and mountains&#10;&#10;Description automatically generated">
            <a:extLst>
              <a:ext uri="{FF2B5EF4-FFF2-40B4-BE49-F238E27FC236}">
                <a16:creationId xmlns:a16="http://schemas.microsoft.com/office/drawing/2014/main" id="{7E4F7D53-489C-7BFB-88B2-67624783C0E1}"/>
              </a:ext>
            </a:extLst>
          </p:cNvPr>
          <p:cNvPicPr>
            <a:picLocks noChangeAspect="1"/>
          </p:cNvPicPr>
          <p:nvPr/>
        </p:nvPicPr>
        <p:blipFill>
          <a:blip r:embed="rId5"/>
          <a:stretch>
            <a:fillRect/>
          </a:stretch>
        </p:blipFill>
        <p:spPr>
          <a:xfrm>
            <a:off x="11493500" y="5925503"/>
            <a:ext cx="698500" cy="932497"/>
          </a:xfrm>
          <a:prstGeom prst="rect">
            <a:avLst/>
          </a:prstGeom>
        </p:spPr>
      </p:pic>
    </p:spTree>
    <p:extLst>
      <p:ext uri="{BB962C8B-B14F-4D97-AF65-F5344CB8AC3E}">
        <p14:creationId xmlns:p14="http://schemas.microsoft.com/office/powerpoint/2010/main" val="1847186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13D5-DD82-3B0D-A30A-CDE22FC7095D}"/>
              </a:ext>
            </a:extLst>
          </p:cNvPr>
          <p:cNvSpPr>
            <a:spLocks noGrp="1"/>
          </p:cNvSpPr>
          <p:nvPr>
            <p:ph type="title"/>
          </p:nvPr>
        </p:nvSpPr>
        <p:spPr>
          <a:xfrm>
            <a:off x="1143001" y="94421"/>
            <a:ext cx="9905998" cy="611257"/>
          </a:xfrm>
        </p:spPr>
        <p:txBody>
          <a:bodyPr>
            <a:noAutofit/>
          </a:bodyPr>
          <a:lstStyle/>
          <a:p>
            <a:pPr algn="ctr"/>
            <a:r>
              <a:rPr lang="en-US" sz="4000" cap="none" dirty="0">
                <a:latin typeface="Arial" panose="020B0604020202020204" pitchFamily="34" charset="0"/>
                <a:cs typeface="Arial" panose="020B0604020202020204" pitchFamily="34" charset="0"/>
              </a:rPr>
              <a:t>Methods: Selection Approach #2</a:t>
            </a:r>
          </a:p>
        </p:txBody>
      </p:sp>
      <p:sp>
        <p:nvSpPr>
          <p:cNvPr id="3" name="TextBox 2">
            <a:extLst>
              <a:ext uri="{FF2B5EF4-FFF2-40B4-BE49-F238E27FC236}">
                <a16:creationId xmlns:a16="http://schemas.microsoft.com/office/drawing/2014/main" id="{03F6D245-D1EE-3203-AD37-934EBBAEC393}"/>
              </a:ext>
            </a:extLst>
          </p:cNvPr>
          <p:cNvSpPr txBox="1"/>
          <p:nvPr/>
        </p:nvSpPr>
        <p:spPr>
          <a:xfrm>
            <a:off x="474483" y="5618375"/>
            <a:ext cx="9959628"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alternative selection yielded ~12000 GC candidates, closely matching expectations</a:t>
            </a:r>
            <a:r>
              <a:rPr lang="en-US" dirty="0">
                <a:latin typeface="Arial" panose="020B0604020202020204" pitchFamily="34" charset="0"/>
                <a:cs typeface="Arial" panose="020B0604020202020204" pitchFamily="34" charset="0"/>
              </a:rPr>
              <a:t>.</a:t>
            </a:r>
          </a:p>
        </p:txBody>
      </p:sp>
      <p:sp>
        <p:nvSpPr>
          <p:cNvPr id="6" name="Minus 5">
            <a:extLst>
              <a:ext uri="{FF2B5EF4-FFF2-40B4-BE49-F238E27FC236}">
                <a16:creationId xmlns:a16="http://schemas.microsoft.com/office/drawing/2014/main" id="{BCF6E57C-DA6A-38B2-9F38-74F854548542}"/>
              </a:ext>
            </a:extLst>
          </p:cNvPr>
          <p:cNvSpPr/>
          <p:nvPr/>
        </p:nvSpPr>
        <p:spPr>
          <a:xfrm>
            <a:off x="5521357" y="2357664"/>
            <a:ext cx="1143000" cy="558800"/>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C08BCF1-7DB3-95C4-4EF1-6BDBE819825E}"/>
                  </a:ext>
                </a:extLst>
              </p:cNvPr>
              <p:cNvSpPr txBox="1"/>
              <p:nvPr/>
            </p:nvSpPr>
            <p:spPr>
              <a:xfrm>
                <a:off x="1692307" y="4780197"/>
                <a:ext cx="8801100" cy="8381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𝐺𝐶</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𝑐𝑙𝑢𝑠𝑡𝑒𝑟</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𝑐𝑙𝑢𝑠𝑡𝑒𝑟</m:t>
                                  </m:r>
                                </m:sub>
                              </m:sSub>
                            </m:den>
                          </m:f>
                          <m:r>
                            <a:rPr lang="en-US" sz="2400" dirty="0">
                              <a:latin typeface="Cambria Math" panose="02040503050406030204" pitchFamily="18" charset="0"/>
                              <a:ea typeface="Cambria Math" panose="02040503050406030204" pitchFamily="18" charset="0"/>
                            </a:rPr>
                            <m:t>−</m:t>
                          </m:r>
                          <m:f>
                            <m:fPr>
                              <m:ctrlPr>
                                <a:rPr lang="en-US" sz="2400" i="1" dirty="0" smtClean="0">
                                  <a:latin typeface="Cambria Math" panose="02040503050406030204" pitchFamily="18" charset="0"/>
                                  <a:ea typeface="Cambria Math" panose="02040503050406030204" pitchFamily="18" charset="0"/>
                                </a:rPr>
                              </m:ctrlPr>
                            </m:fPr>
                            <m:num>
                              <m:sSub>
                                <m:sSubPr>
                                  <m:ctrlPr>
                                    <a:rPr lang="en-US" sz="2400" i="1" dirty="0" smtClean="0">
                                      <a:latin typeface="Cambria Math" panose="02040503050406030204" pitchFamily="18" charset="0"/>
                                      <a:ea typeface="Cambria Math" panose="02040503050406030204" pitchFamily="18" charset="0"/>
                                    </a:rPr>
                                  </m:ctrlPr>
                                </m:sSubPr>
                                <m:e>
                                  <m:r>
                                    <a:rPr lang="en-US" sz="2400" b="0" i="1" dirty="0" smtClean="0">
                                      <a:latin typeface="Cambria Math" panose="02040503050406030204" pitchFamily="18" charset="0"/>
                                      <a:ea typeface="Cambria Math" panose="02040503050406030204" pitchFamily="18" charset="0"/>
                                    </a:rPr>
                                    <m:t>𝑁</m:t>
                                  </m:r>
                                </m:e>
                                <m:sub>
                                  <m:r>
                                    <a:rPr lang="en-US" sz="2400" b="0" i="1" dirty="0" smtClean="0">
                                      <a:latin typeface="Cambria Math" panose="02040503050406030204" pitchFamily="18" charset="0"/>
                                      <a:ea typeface="Cambria Math" panose="02040503050406030204" pitchFamily="18" charset="0"/>
                                    </a:rPr>
                                    <m:t>𝑏𝑎𝑐𝑘𝑔𝑟𝑜𝑢𝑛𝑑</m:t>
                                  </m:r>
                                </m:sub>
                              </m:sSub>
                            </m:num>
                            <m:den>
                              <m:sSub>
                                <m:sSubPr>
                                  <m:ctrlPr>
                                    <a:rPr lang="en-US" sz="2400" i="1" dirty="0" smtClean="0">
                                      <a:latin typeface="Cambria Math" panose="02040503050406030204" pitchFamily="18" charset="0"/>
                                      <a:ea typeface="Cambria Math" panose="02040503050406030204" pitchFamily="18" charset="0"/>
                                    </a:rPr>
                                  </m:ctrlPr>
                                </m:sSubPr>
                                <m:e>
                                  <m:r>
                                    <a:rPr lang="en-US" sz="2400" b="0" i="1" dirty="0" smtClean="0">
                                      <a:latin typeface="Cambria Math" panose="02040503050406030204" pitchFamily="18" charset="0"/>
                                      <a:ea typeface="Cambria Math" panose="02040503050406030204" pitchFamily="18" charset="0"/>
                                    </a:rPr>
                                    <m:t>𝐴</m:t>
                                  </m:r>
                                </m:e>
                                <m:sub>
                                  <m:r>
                                    <a:rPr lang="en-US" sz="2400" b="0" i="1" dirty="0" smtClean="0">
                                      <a:latin typeface="Cambria Math" panose="02040503050406030204" pitchFamily="18" charset="0"/>
                                      <a:ea typeface="Cambria Math" panose="02040503050406030204" pitchFamily="18" charset="0"/>
                                    </a:rPr>
                                    <m:t>𝑏𝑎𝑐𝑘𝑔𝑟𝑜𝑢𝑛𝑑</m:t>
                                  </m:r>
                                </m:sub>
                              </m:sSub>
                            </m:den>
                          </m:f>
                        </m:e>
                      </m:d>
                      <m:r>
                        <a:rPr lang="en-US" sz="2400" b="0" i="1" dirty="0" smtClean="0">
                          <a:latin typeface="Cambria Math" panose="02040503050406030204" pitchFamily="18" charset="0"/>
                          <a:ea typeface="Cambria Math" panose="02040503050406030204" pitchFamily="18" charset="0"/>
                        </a:rPr>
                        <m:t> × ( </m:t>
                      </m:r>
                      <m:sSub>
                        <m:sSubPr>
                          <m:ctrlPr>
                            <a:rPr lang="en-US" sz="2400" b="0" i="1" dirty="0" smtClean="0">
                              <a:latin typeface="Cambria Math" panose="02040503050406030204" pitchFamily="18" charset="0"/>
                              <a:ea typeface="Cambria Math" panose="02040503050406030204" pitchFamily="18" charset="0"/>
                            </a:rPr>
                          </m:ctrlPr>
                        </m:sSubPr>
                        <m:e>
                          <m:r>
                            <a:rPr lang="en-US" sz="2400" b="0" i="1" dirty="0" smtClean="0">
                              <a:latin typeface="Cambria Math" panose="02040503050406030204" pitchFamily="18" charset="0"/>
                              <a:ea typeface="Cambria Math" panose="02040503050406030204" pitchFamily="18" charset="0"/>
                            </a:rPr>
                            <m:t>𝐴</m:t>
                          </m:r>
                        </m:e>
                        <m:sub>
                          <m:r>
                            <a:rPr lang="en-US" sz="2400" b="0" i="1" dirty="0" smtClean="0">
                              <a:latin typeface="Cambria Math" panose="02040503050406030204" pitchFamily="18" charset="0"/>
                              <a:ea typeface="Cambria Math" panose="02040503050406030204" pitchFamily="18" charset="0"/>
                            </a:rPr>
                            <m:t>𝑐𝑙𝑢𝑠𝑡𝑒𝑟</m:t>
                          </m:r>
                        </m:sub>
                      </m:sSub>
                      <m:r>
                        <a:rPr lang="en-US" sz="2400" b="0" i="1" dirty="0" smtClean="0">
                          <a:latin typeface="Cambria Math" panose="02040503050406030204" pitchFamily="18" charset="0"/>
                          <a:ea typeface="Cambria Math" panose="02040503050406030204" pitchFamily="18" charset="0"/>
                        </a:rPr>
                        <m:t>+</m:t>
                      </m:r>
                      <m:sSub>
                        <m:sSubPr>
                          <m:ctrlPr>
                            <a:rPr lang="en-US" sz="2400" b="0" i="1" dirty="0" smtClean="0">
                              <a:latin typeface="Cambria Math" panose="02040503050406030204" pitchFamily="18" charset="0"/>
                              <a:ea typeface="Cambria Math" panose="02040503050406030204" pitchFamily="18" charset="0"/>
                            </a:rPr>
                          </m:ctrlPr>
                        </m:sSubPr>
                        <m:e>
                          <m:r>
                            <a:rPr lang="en-US" sz="2400" b="0" i="1" dirty="0" smtClean="0">
                              <a:latin typeface="Cambria Math" panose="02040503050406030204" pitchFamily="18" charset="0"/>
                              <a:ea typeface="Cambria Math" panose="02040503050406030204" pitchFamily="18" charset="0"/>
                            </a:rPr>
                            <m:t>𝐴</m:t>
                          </m:r>
                        </m:e>
                        <m:sub>
                          <m:r>
                            <a:rPr lang="en-US" sz="2400" b="0" i="1" dirty="0" smtClean="0">
                              <a:latin typeface="Cambria Math" panose="02040503050406030204" pitchFamily="18" charset="0"/>
                              <a:ea typeface="Cambria Math" panose="02040503050406030204" pitchFamily="18" charset="0"/>
                            </a:rPr>
                            <m:t>𝑏𝑎𝑐𝑘𝑔𝑟𝑜𝑢𝑛𝑑</m:t>
                          </m:r>
                        </m:sub>
                      </m:sSub>
                      <m:r>
                        <a:rPr lang="en-US" sz="2400" b="0" i="1" dirty="0" smtClean="0">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12" name="TextBox 11">
                <a:extLst>
                  <a:ext uri="{FF2B5EF4-FFF2-40B4-BE49-F238E27FC236}">
                    <a16:creationId xmlns:a16="http://schemas.microsoft.com/office/drawing/2014/main" id="{8C08BCF1-7DB3-95C4-4EF1-6BDBE819825E}"/>
                  </a:ext>
                </a:extLst>
              </p:cNvPr>
              <p:cNvSpPr txBox="1">
                <a:spLocks noRot="1" noChangeAspect="1" noMove="1" noResize="1" noEditPoints="1" noAdjustHandles="1" noChangeArrowheads="1" noChangeShapeType="1" noTextEdit="1"/>
              </p:cNvSpPr>
              <p:nvPr/>
            </p:nvSpPr>
            <p:spPr>
              <a:xfrm>
                <a:off x="1692307" y="4780197"/>
                <a:ext cx="8801100" cy="838178"/>
              </a:xfrm>
              <a:prstGeom prst="rect">
                <a:avLst/>
              </a:prstGeom>
              <a:blipFill>
                <a:blip r:embed="rId2"/>
                <a:stretch>
                  <a:fillRect b="-10448"/>
                </a:stretch>
              </a:blipFill>
            </p:spPr>
            <p:txBody>
              <a:bodyPr/>
              <a:lstStyle/>
              <a:p>
                <a:r>
                  <a:rPr lang="en-US">
                    <a:noFill/>
                  </a:rPr>
                  <a:t> </a:t>
                </a:r>
              </a:p>
            </p:txBody>
          </p:sp>
        </mc:Fallback>
      </mc:AlternateContent>
      <p:pic>
        <p:nvPicPr>
          <p:cNvPr id="16" name="Picture 15" descr="A close-up of a grey and red image&#10;&#10;Description automatically generated">
            <a:extLst>
              <a:ext uri="{FF2B5EF4-FFF2-40B4-BE49-F238E27FC236}">
                <a16:creationId xmlns:a16="http://schemas.microsoft.com/office/drawing/2014/main" id="{A2390D77-9A76-2249-284D-46BBF6A87BB7}"/>
              </a:ext>
            </a:extLst>
          </p:cNvPr>
          <p:cNvPicPr>
            <a:picLocks noChangeAspect="1"/>
          </p:cNvPicPr>
          <p:nvPr/>
        </p:nvPicPr>
        <p:blipFill>
          <a:blip r:embed="rId3"/>
          <a:stretch>
            <a:fillRect/>
          </a:stretch>
        </p:blipFill>
        <p:spPr>
          <a:xfrm>
            <a:off x="123014" y="829129"/>
            <a:ext cx="5398343" cy="3615871"/>
          </a:xfrm>
          <a:prstGeom prst="rect">
            <a:avLst/>
          </a:prstGeom>
        </p:spPr>
      </p:pic>
      <p:sp>
        <p:nvSpPr>
          <p:cNvPr id="17" name="TextBox 16">
            <a:extLst>
              <a:ext uri="{FF2B5EF4-FFF2-40B4-BE49-F238E27FC236}">
                <a16:creationId xmlns:a16="http://schemas.microsoft.com/office/drawing/2014/main" id="{AFE4C6C0-B099-C94B-A1C5-36BD86302F48}"/>
              </a:ext>
            </a:extLst>
          </p:cNvPr>
          <p:cNvSpPr txBox="1"/>
          <p:nvPr/>
        </p:nvSpPr>
        <p:spPr>
          <a:xfrm>
            <a:off x="3873500" y="1008280"/>
            <a:ext cx="18796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Cluster</a:t>
            </a:r>
          </a:p>
        </p:txBody>
      </p:sp>
      <p:pic>
        <p:nvPicPr>
          <p:cNvPr id="19" name="Picture 18" descr="A close-up of a red and black speckled square&#10;&#10;Description automatically generated">
            <a:extLst>
              <a:ext uri="{FF2B5EF4-FFF2-40B4-BE49-F238E27FC236}">
                <a16:creationId xmlns:a16="http://schemas.microsoft.com/office/drawing/2014/main" id="{F3182597-F3A2-3E87-098B-F6224C0DE370}"/>
              </a:ext>
            </a:extLst>
          </p:cNvPr>
          <p:cNvPicPr>
            <a:picLocks noChangeAspect="1"/>
          </p:cNvPicPr>
          <p:nvPr/>
        </p:nvPicPr>
        <p:blipFill>
          <a:blip r:embed="rId4"/>
          <a:stretch>
            <a:fillRect/>
          </a:stretch>
        </p:blipFill>
        <p:spPr>
          <a:xfrm>
            <a:off x="6664357" y="829129"/>
            <a:ext cx="5398343" cy="3615871"/>
          </a:xfrm>
          <a:prstGeom prst="rect">
            <a:avLst/>
          </a:prstGeom>
        </p:spPr>
      </p:pic>
      <p:sp>
        <p:nvSpPr>
          <p:cNvPr id="20" name="TextBox 19">
            <a:extLst>
              <a:ext uri="{FF2B5EF4-FFF2-40B4-BE49-F238E27FC236}">
                <a16:creationId xmlns:a16="http://schemas.microsoft.com/office/drawing/2014/main" id="{69416AE5-683C-2C5C-B37F-724312760DE7}"/>
              </a:ext>
            </a:extLst>
          </p:cNvPr>
          <p:cNvSpPr txBox="1"/>
          <p:nvPr/>
        </p:nvSpPr>
        <p:spPr>
          <a:xfrm>
            <a:off x="9943182" y="984224"/>
            <a:ext cx="188143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Background</a:t>
            </a:r>
          </a:p>
        </p:txBody>
      </p:sp>
      <p:pic>
        <p:nvPicPr>
          <p:cNvPr id="21" name="Picture 20" descr="A logo with a yellow hexagon and black balls&#10;&#10;Description automatically generated">
            <a:extLst>
              <a:ext uri="{FF2B5EF4-FFF2-40B4-BE49-F238E27FC236}">
                <a16:creationId xmlns:a16="http://schemas.microsoft.com/office/drawing/2014/main" id="{F4B812C7-BD27-4CAD-6DB7-D3151F5AC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4110" y="5925503"/>
            <a:ext cx="1036109" cy="932498"/>
          </a:xfrm>
          <a:prstGeom prst="rect">
            <a:avLst/>
          </a:prstGeom>
        </p:spPr>
      </p:pic>
      <p:pic>
        <p:nvPicPr>
          <p:cNvPr id="22" name="Picture 21" descr="A logo of a cactus and mountains&#10;&#10;Description automatically generated">
            <a:extLst>
              <a:ext uri="{FF2B5EF4-FFF2-40B4-BE49-F238E27FC236}">
                <a16:creationId xmlns:a16="http://schemas.microsoft.com/office/drawing/2014/main" id="{85AC1C53-78F5-AB42-5A45-B47B315AEE0F}"/>
              </a:ext>
            </a:extLst>
          </p:cNvPr>
          <p:cNvPicPr>
            <a:picLocks noChangeAspect="1"/>
          </p:cNvPicPr>
          <p:nvPr/>
        </p:nvPicPr>
        <p:blipFill>
          <a:blip r:embed="rId6"/>
          <a:stretch>
            <a:fillRect/>
          </a:stretch>
        </p:blipFill>
        <p:spPr>
          <a:xfrm>
            <a:off x="11493500" y="5925503"/>
            <a:ext cx="698500" cy="932497"/>
          </a:xfrm>
          <a:prstGeom prst="rect">
            <a:avLst/>
          </a:prstGeom>
        </p:spPr>
      </p:pic>
    </p:spTree>
    <p:extLst>
      <p:ext uri="{BB962C8B-B14F-4D97-AF65-F5344CB8AC3E}">
        <p14:creationId xmlns:p14="http://schemas.microsoft.com/office/powerpoint/2010/main" val="44332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13D5-DD82-3B0D-A30A-CDE22FC7095D}"/>
              </a:ext>
            </a:extLst>
          </p:cNvPr>
          <p:cNvSpPr>
            <a:spLocks noGrp="1"/>
          </p:cNvSpPr>
          <p:nvPr>
            <p:ph type="title"/>
          </p:nvPr>
        </p:nvSpPr>
        <p:spPr>
          <a:xfrm>
            <a:off x="584462" y="94422"/>
            <a:ext cx="10859677" cy="611257"/>
          </a:xfrm>
        </p:spPr>
        <p:txBody>
          <a:bodyPr>
            <a:noAutofit/>
          </a:bodyPr>
          <a:lstStyle/>
          <a:p>
            <a:pPr algn="ctr"/>
            <a:r>
              <a:rPr lang="en-US" sz="4000" cap="none" dirty="0">
                <a:latin typeface="Arial" panose="020B0604020202020204" pitchFamily="34" charset="0"/>
                <a:cs typeface="Arial" panose="020B0604020202020204" pitchFamily="34" charset="0"/>
              </a:rPr>
              <a:t>Globular Cluster Luminosity Function (GCLF)</a:t>
            </a:r>
          </a:p>
        </p:txBody>
      </p:sp>
      <p:sp>
        <p:nvSpPr>
          <p:cNvPr id="3" name="TextBox 2">
            <a:extLst>
              <a:ext uri="{FF2B5EF4-FFF2-40B4-BE49-F238E27FC236}">
                <a16:creationId xmlns:a16="http://schemas.microsoft.com/office/drawing/2014/main" id="{F1C77D92-712A-6A0D-2D40-1BB6A991CDF1}"/>
              </a:ext>
            </a:extLst>
          </p:cNvPr>
          <p:cNvSpPr txBox="1"/>
          <p:nvPr/>
        </p:nvSpPr>
        <p:spPr>
          <a:xfrm>
            <a:off x="584462" y="5193918"/>
            <a:ext cx="10464537"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peak of the GCLF can be used to find the expansion rate of universe, since it has a universal shape.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For G165, the best-fit predicted peak is at M ~ -10.14 mag using both selection approaches.</a:t>
            </a:r>
          </a:p>
        </p:txBody>
      </p:sp>
      <p:pic>
        <p:nvPicPr>
          <p:cNvPr id="5" name="Picture 4" descr="A graph of a selection approach&#10;&#10;Description automatically generated">
            <a:extLst>
              <a:ext uri="{FF2B5EF4-FFF2-40B4-BE49-F238E27FC236}">
                <a16:creationId xmlns:a16="http://schemas.microsoft.com/office/drawing/2014/main" id="{7ACDDF01-E8C8-FA52-EC73-7F3B9936A1B9}"/>
              </a:ext>
            </a:extLst>
          </p:cNvPr>
          <p:cNvPicPr>
            <a:picLocks noChangeAspect="1"/>
          </p:cNvPicPr>
          <p:nvPr/>
        </p:nvPicPr>
        <p:blipFill>
          <a:blip r:embed="rId2"/>
          <a:stretch>
            <a:fillRect/>
          </a:stretch>
        </p:blipFill>
        <p:spPr>
          <a:xfrm>
            <a:off x="305192" y="869950"/>
            <a:ext cx="5511538" cy="4133653"/>
          </a:xfrm>
          <a:prstGeom prst="rect">
            <a:avLst/>
          </a:prstGeom>
        </p:spPr>
      </p:pic>
      <p:pic>
        <p:nvPicPr>
          <p:cNvPr id="7" name="Picture 6" descr="A graph of a selection approach&#10;&#10;Description automatically generated">
            <a:extLst>
              <a:ext uri="{FF2B5EF4-FFF2-40B4-BE49-F238E27FC236}">
                <a16:creationId xmlns:a16="http://schemas.microsoft.com/office/drawing/2014/main" id="{1FC0F64F-3B9C-9EE4-D922-06623D9E6D17}"/>
              </a:ext>
            </a:extLst>
          </p:cNvPr>
          <p:cNvPicPr>
            <a:picLocks noChangeAspect="1"/>
          </p:cNvPicPr>
          <p:nvPr/>
        </p:nvPicPr>
        <p:blipFill>
          <a:blip r:embed="rId3"/>
          <a:stretch>
            <a:fillRect/>
          </a:stretch>
        </p:blipFill>
        <p:spPr>
          <a:xfrm>
            <a:off x="6337562" y="869950"/>
            <a:ext cx="5511537" cy="4133653"/>
          </a:xfrm>
          <a:prstGeom prst="rect">
            <a:avLst/>
          </a:prstGeom>
        </p:spPr>
      </p:pic>
      <p:pic>
        <p:nvPicPr>
          <p:cNvPr id="8" name="Picture 7" descr="A logo with a yellow hexagon and black balls&#10;&#10;Description automatically generated">
            <a:extLst>
              <a:ext uri="{FF2B5EF4-FFF2-40B4-BE49-F238E27FC236}">
                <a16:creationId xmlns:a16="http://schemas.microsoft.com/office/drawing/2014/main" id="{1E98539C-7563-E32E-CAE8-85DFA1678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110" y="5925503"/>
            <a:ext cx="1036109" cy="932498"/>
          </a:xfrm>
          <a:prstGeom prst="rect">
            <a:avLst/>
          </a:prstGeom>
        </p:spPr>
      </p:pic>
      <p:pic>
        <p:nvPicPr>
          <p:cNvPr id="9" name="Picture 8" descr="A logo of a cactus and mountains&#10;&#10;Description automatically generated">
            <a:extLst>
              <a:ext uri="{FF2B5EF4-FFF2-40B4-BE49-F238E27FC236}">
                <a16:creationId xmlns:a16="http://schemas.microsoft.com/office/drawing/2014/main" id="{8330AC48-3BD7-E31E-E9AF-07F92413F70B}"/>
              </a:ext>
            </a:extLst>
          </p:cNvPr>
          <p:cNvPicPr>
            <a:picLocks noChangeAspect="1"/>
          </p:cNvPicPr>
          <p:nvPr/>
        </p:nvPicPr>
        <p:blipFill>
          <a:blip r:embed="rId5"/>
          <a:stretch>
            <a:fillRect/>
          </a:stretch>
        </p:blipFill>
        <p:spPr>
          <a:xfrm>
            <a:off x="11493500" y="5925503"/>
            <a:ext cx="698500" cy="932497"/>
          </a:xfrm>
          <a:prstGeom prst="rect">
            <a:avLst/>
          </a:prstGeom>
        </p:spPr>
      </p:pic>
    </p:spTree>
    <p:extLst>
      <p:ext uri="{BB962C8B-B14F-4D97-AF65-F5344CB8AC3E}">
        <p14:creationId xmlns:p14="http://schemas.microsoft.com/office/powerpoint/2010/main" val="1816581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13D5-DD82-3B0D-A30A-CDE22FC7095D}"/>
              </a:ext>
            </a:extLst>
          </p:cNvPr>
          <p:cNvSpPr>
            <a:spLocks noGrp="1"/>
          </p:cNvSpPr>
          <p:nvPr>
            <p:ph type="title"/>
          </p:nvPr>
        </p:nvSpPr>
        <p:spPr>
          <a:xfrm>
            <a:off x="658502" y="89451"/>
            <a:ext cx="10874996" cy="611257"/>
          </a:xfrm>
        </p:spPr>
        <p:txBody>
          <a:bodyPr>
            <a:noAutofit/>
          </a:bodyPr>
          <a:lstStyle/>
          <a:p>
            <a:pPr algn="ctr"/>
            <a:r>
              <a:rPr lang="en-US" sz="3600" cap="none" dirty="0">
                <a:latin typeface="Arial" panose="020B0604020202020204" pitchFamily="34" charset="0"/>
                <a:cs typeface="Arial" panose="020B0604020202020204" pitchFamily="34" charset="0"/>
              </a:rPr>
              <a:t>Comparison of GC Spatial Distribution &amp; Light/Mass</a:t>
            </a:r>
          </a:p>
        </p:txBody>
      </p:sp>
      <p:sp>
        <p:nvSpPr>
          <p:cNvPr id="5" name="TextBox 4">
            <a:extLst>
              <a:ext uri="{FF2B5EF4-FFF2-40B4-BE49-F238E27FC236}">
                <a16:creationId xmlns:a16="http://schemas.microsoft.com/office/drawing/2014/main" id="{31E94348-C1C7-8996-EE4F-6C96CE2F9C64}"/>
              </a:ext>
            </a:extLst>
          </p:cNvPr>
          <p:cNvSpPr txBox="1"/>
          <p:nvPr/>
        </p:nvSpPr>
        <p:spPr>
          <a:xfrm>
            <a:off x="471340" y="5043341"/>
            <a:ext cx="9962770" cy="1785104"/>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The white contour lines computed from the color-selected GC candidates (red points), show there is high correlation between the GC spatial distribution and light/mass.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Light blue points show the point source sample, further indicating how restrictive our color selection (approach #1) is.</a:t>
            </a:r>
          </a:p>
        </p:txBody>
      </p:sp>
      <p:pic>
        <p:nvPicPr>
          <p:cNvPr id="8" name="Picture 7" descr="A close-up of a screen&#10;&#10;Description automatically generated">
            <a:extLst>
              <a:ext uri="{FF2B5EF4-FFF2-40B4-BE49-F238E27FC236}">
                <a16:creationId xmlns:a16="http://schemas.microsoft.com/office/drawing/2014/main" id="{C5BA844C-33FD-23E8-6C09-CCB58C0C1FF4}"/>
              </a:ext>
            </a:extLst>
          </p:cNvPr>
          <p:cNvPicPr>
            <a:picLocks noChangeAspect="1"/>
          </p:cNvPicPr>
          <p:nvPr/>
        </p:nvPicPr>
        <p:blipFill>
          <a:blip r:embed="rId2"/>
          <a:stretch>
            <a:fillRect/>
          </a:stretch>
        </p:blipFill>
        <p:spPr>
          <a:xfrm>
            <a:off x="658502" y="811449"/>
            <a:ext cx="10769040" cy="4121150"/>
          </a:xfrm>
          <a:prstGeom prst="rect">
            <a:avLst/>
          </a:prstGeom>
        </p:spPr>
      </p:pic>
      <p:pic>
        <p:nvPicPr>
          <p:cNvPr id="9" name="Picture 8" descr="A logo with a yellow hexagon and black balls&#10;&#10;Description automatically generated">
            <a:extLst>
              <a:ext uri="{FF2B5EF4-FFF2-40B4-BE49-F238E27FC236}">
                <a16:creationId xmlns:a16="http://schemas.microsoft.com/office/drawing/2014/main" id="{E7277CDD-471B-93FA-9392-E7C60B5A3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4110" y="5925503"/>
            <a:ext cx="1036109" cy="932498"/>
          </a:xfrm>
          <a:prstGeom prst="rect">
            <a:avLst/>
          </a:prstGeom>
        </p:spPr>
      </p:pic>
      <p:pic>
        <p:nvPicPr>
          <p:cNvPr id="10" name="Picture 9" descr="A logo of a cactus and mountains&#10;&#10;Description automatically generated">
            <a:extLst>
              <a:ext uri="{FF2B5EF4-FFF2-40B4-BE49-F238E27FC236}">
                <a16:creationId xmlns:a16="http://schemas.microsoft.com/office/drawing/2014/main" id="{5476321C-794D-A53F-261D-4C6D55F717A8}"/>
              </a:ext>
            </a:extLst>
          </p:cNvPr>
          <p:cNvPicPr>
            <a:picLocks noChangeAspect="1"/>
          </p:cNvPicPr>
          <p:nvPr/>
        </p:nvPicPr>
        <p:blipFill>
          <a:blip r:embed="rId4"/>
          <a:stretch>
            <a:fillRect/>
          </a:stretch>
        </p:blipFill>
        <p:spPr>
          <a:xfrm>
            <a:off x="11493500" y="5925503"/>
            <a:ext cx="698500" cy="932497"/>
          </a:xfrm>
          <a:prstGeom prst="rect">
            <a:avLst/>
          </a:prstGeom>
        </p:spPr>
      </p:pic>
    </p:spTree>
    <p:extLst>
      <p:ext uri="{BB962C8B-B14F-4D97-AF65-F5344CB8AC3E}">
        <p14:creationId xmlns:p14="http://schemas.microsoft.com/office/powerpoint/2010/main" val="33285771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4B0F120D-D629-4CF1-B7AE-882E684AD0ED}"/>
</file>

<file path=customXml/itemProps2.xml><?xml version="1.0" encoding="utf-8"?>
<ds:datastoreItem xmlns:ds="http://schemas.openxmlformats.org/officeDocument/2006/customXml" ds:itemID="{80CA1852-A7CA-42D7-B916-F44F8E0BA61B}"/>
</file>

<file path=customXml/itemProps3.xml><?xml version="1.0" encoding="utf-8"?>
<ds:datastoreItem xmlns:ds="http://schemas.openxmlformats.org/officeDocument/2006/customXml" ds:itemID="{4AEA8E19-2813-4F09-AEB8-47AA480091D8}"/>
</file>

<file path=docProps/app.xml><?xml version="1.0" encoding="utf-8"?>
<Properties xmlns="http://schemas.openxmlformats.org/officeDocument/2006/extended-properties" xmlns:vt="http://schemas.openxmlformats.org/officeDocument/2006/docPropsVTypes">
  <Template>TM04033929[[fn=Slate]]</Template>
  <TotalTime>3185</TotalTime>
  <Words>558</Words>
  <Application>Microsoft Macintosh PowerPoint</Application>
  <PresentationFormat>Widescreen</PresentationFormat>
  <Paragraphs>41</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Calisto MT</vt:lpstr>
      <vt:lpstr>Cambria Math</vt:lpstr>
      <vt:lpstr>Wingdings 2</vt:lpstr>
      <vt:lpstr>Slate</vt:lpstr>
      <vt:lpstr>Analyzing Globular Cluster Systems in PLCK G165.7+67.0</vt:lpstr>
      <vt:lpstr>G165 Introduction</vt:lpstr>
      <vt:lpstr>Introduction to Globular Clusters</vt:lpstr>
      <vt:lpstr>Introduction to Globular Clusters</vt:lpstr>
      <vt:lpstr>Introduction to Globular Clusters</vt:lpstr>
      <vt:lpstr>Methods: Selection Approach #1</vt:lpstr>
      <vt:lpstr>Methods: Selection Approach #2</vt:lpstr>
      <vt:lpstr>Globular Cluster Luminosity Function (GCLF)</vt:lpstr>
      <vt:lpstr>Comparison of GC Spatial Distribution &amp; Light/Mass</vt:lpstr>
      <vt:lpstr>Conclusion &amp; Future Work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Analyzing Globular Cluster Systems in PLCK G165.7+67.0</dc:title>
  <dc:creator>Tyler Hinrichs (Student)</dc:creator>
  <cp:lastModifiedBy>Tyler Hinrichs (Student)</cp:lastModifiedBy>
  <cp:revision>14</cp:revision>
  <dcterms:created xsi:type="dcterms:W3CDTF">2025-04-02T05:45:18Z</dcterms:created>
  <dcterms:modified xsi:type="dcterms:W3CDTF">2025-04-05T03:21:21Z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